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4" r:id="rId5"/>
  </p:sldMasterIdLst>
  <p:notesMasterIdLst>
    <p:notesMasterId r:id="rId25"/>
  </p:notesMasterIdLst>
  <p:handoutMasterIdLst>
    <p:handoutMasterId r:id="rId26"/>
  </p:handoutMasterIdLst>
  <p:sldIdLst>
    <p:sldId id="269" r:id="rId6"/>
    <p:sldId id="319" r:id="rId7"/>
    <p:sldId id="327" r:id="rId8"/>
    <p:sldId id="321" r:id="rId9"/>
    <p:sldId id="315" r:id="rId10"/>
    <p:sldId id="311" r:id="rId11"/>
    <p:sldId id="288" r:id="rId12"/>
    <p:sldId id="289" r:id="rId13"/>
    <p:sldId id="291" r:id="rId14"/>
    <p:sldId id="324" r:id="rId15"/>
    <p:sldId id="290" r:id="rId16"/>
    <p:sldId id="293" r:id="rId17"/>
    <p:sldId id="310" r:id="rId18"/>
    <p:sldId id="296" r:id="rId19"/>
    <p:sldId id="294" r:id="rId20"/>
    <p:sldId id="316" r:id="rId21"/>
    <p:sldId id="328" r:id="rId22"/>
    <p:sldId id="329" r:id="rId23"/>
    <p:sldId id="317" r:id="rId24"/>
  </p:sldIdLst>
  <p:sldSz cx="12192000" cy="6858000"/>
  <p:notesSz cx="6858000" cy="10012363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01" autoAdjust="0"/>
  </p:normalViewPr>
  <p:slideViewPr>
    <p:cSldViewPr>
      <p:cViewPr varScale="1">
        <p:scale>
          <a:sx n="85" d="100"/>
          <a:sy n="85" d="100"/>
        </p:scale>
        <p:origin x="-562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0713"/>
            <a:ext cx="29718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510713"/>
            <a:ext cx="29718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F142C09-927B-47A8-BF64-81674F4D0C0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5078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A57F651B-B41A-4123-8AB0-3E2F3ED3DBFB}" type="datetimeFigureOut">
              <a:rPr lang="nl-NL"/>
              <a:pPr>
                <a:defRPr/>
              </a:pPr>
              <a:t>27-3-2017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50888"/>
            <a:ext cx="6673850" cy="3754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56150"/>
            <a:ext cx="5486400" cy="4505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0713"/>
            <a:ext cx="29718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510713"/>
            <a:ext cx="2971800" cy="500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66D5432-A194-4B52-B809-41EEE496F9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428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50888"/>
            <a:ext cx="6673850" cy="37544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 smtClean="0"/>
              <a:t>78 </a:t>
            </a:r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137CC0-58B3-430D-8FB9-EF235F5599C5}" type="slidenum">
              <a:rPr lang="nl-NL" altLang="nl-NL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nl-NL" altLang="nl-NL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21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4096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A8C776-ED88-4CD2-A1FC-A5E075684324}" type="slidenum">
              <a:rPr lang="nl-NL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nl-NL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302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dirty="0" smtClean="0"/>
          </a:p>
        </p:txBody>
      </p:sp>
      <p:sp>
        <p:nvSpPr>
          <p:cNvPr id="3072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A30518-0D1D-42D3-81A9-A4B4F75A6E35}" type="slidenum">
              <a:rPr lang="nl-NL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nl-NL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486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Je kan ook met een gewone </a:t>
            </a:r>
            <a:r>
              <a:rPr lang="nl-NL" dirty="0" err="1" smtClean="0"/>
              <a:t>cat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6D5432-A194-4B52-B809-41EEE496F953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1191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Verstopping: als urine vlokken,</a:t>
            </a:r>
            <a:r>
              <a:rPr lang="nl-NL" baseline="0" dirty="0" smtClean="0"/>
              <a:t> slijm of gruis bevat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6D5432-A194-4B52-B809-41EEE496F953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6451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Op lichaamstemperatuur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6D5432-A194-4B52-B809-41EEE496F953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8538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6D5432-A194-4B52-B809-41EEE496F953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3993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Schrompel blaas -</a:t>
            </a:r>
            <a:r>
              <a:rPr lang="nl-NL" sz="1200" dirty="0" smtClean="0"/>
              <a:t>-&gt; vermindering blaascapaciteit </a:t>
            </a:r>
          </a:p>
          <a:p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langdurig kathetergebruik kan een schrompelblaas optreden. Door de continue urineafvloed en de chronische irritatie kan de blaas verlittekenen.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6D5432-A194-4B52-B809-41EEE496F953}" type="slidenum">
              <a:rPr lang="nl-NL" smtClean="0"/>
              <a:pPr>
                <a:defRPr/>
              </a:pPr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859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6D5432-A194-4B52-B809-41EEE496F953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233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482A55-DBC7-4578-8D7B-24E963B2D21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18573"/>
      </p:ext>
    </p:extLst>
  </p:cSld>
  <p:clrMapOvr>
    <a:masterClrMapping/>
  </p:clrMapOvr>
  <p:transition>
    <p:pull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C4292-2180-4738-82EC-91E539FE746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335974"/>
      </p:ext>
    </p:extLst>
  </p:cSld>
  <p:clrMapOvr>
    <a:masterClrMapping/>
  </p:clrMapOvr>
  <p:transition>
    <p:pull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EA74C4-ED4F-4D56-9CC9-A7EFABBDC89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2912979"/>
      </p:ext>
    </p:extLst>
  </p:cSld>
  <p:clrMapOvr>
    <a:masterClrMapping/>
  </p:clrMapOvr>
  <p:transition>
    <p:pull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FE827B-1E27-4A75-8DDB-F7D4E079C995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4161884"/>
      </p:ext>
    </p:extLst>
  </p:cSld>
  <p:clrMapOvr>
    <a:masterClrMapping/>
  </p:clrMapOvr>
  <p:transition>
    <p:pull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41F262-1831-444F-BBC4-E2E01E273B15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762026"/>
      </p:ext>
    </p:extLst>
  </p:cSld>
  <p:clrMapOvr>
    <a:masterClrMapping/>
  </p:clrMapOvr>
  <p:transition>
    <p:pull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B971F-442A-4D84-BB81-54C8A97B3C9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075347"/>
      </p:ext>
    </p:extLst>
  </p:cSld>
  <p:clrMapOvr>
    <a:masterClrMapping/>
  </p:clrMapOvr>
  <p:transition>
    <p:pull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08A24-4A5F-49DF-B433-3CC9025AA025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229161"/>
      </p:ext>
    </p:extLst>
  </p:cSld>
  <p:clrMapOvr>
    <a:masterClrMapping/>
  </p:clrMapOvr>
  <p:transition>
    <p:pull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AF5B6-3AD3-4637-A397-05D55D41754B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6321009"/>
      </p:ext>
    </p:extLst>
  </p:cSld>
  <p:clrMapOvr>
    <a:masterClrMapping/>
  </p:clrMapOvr>
  <p:transition>
    <p:pull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3D91C-2296-497A-B397-76CFB547ED0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9974269"/>
      </p:ext>
    </p:extLst>
  </p:cSld>
  <p:clrMapOvr>
    <a:masterClrMapping/>
  </p:clrMapOvr>
  <p:transition>
    <p:pull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5EF39A9-15DE-445A-95C6-4F4DAF7F19B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9360836"/>
      </p:ext>
    </p:extLst>
  </p:cSld>
  <p:clrMapOvr>
    <a:masterClrMapping/>
  </p:clrMapOvr>
  <p:transition>
    <p:pull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3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F9950-C4EA-44B3-8CBE-51A9B1F9ED66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5879995"/>
      </p:ext>
    </p:extLst>
  </p:cSld>
  <p:clrMapOvr>
    <a:masterClrMapping/>
  </p:clrMapOvr>
  <p:transition>
    <p:pull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3982FC1-14DC-4C1D-A843-11367BC66A36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90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  <p:sldLayoutId id="2147484095" r:id="rId11"/>
  </p:sldLayoutIdLst>
  <p:transition>
    <p:pull dir="d"/>
    <p:sndAc>
      <p:stSnd>
        <p:snd r:embed="rId13" name="camera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hiememeulenhoff.bbvms.com/p/basic_720_400_ap/c/1345331.html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Verzorgen </a:t>
            </a:r>
            <a:br>
              <a:rPr lang="nl-NL" smtClean="0"/>
            </a:br>
            <a:r>
              <a:rPr lang="nl-NL" smtClean="0"/>
              <a:t>van een blaaskatheter 2</a:t>
            </a:r>
            <a:endParaRPr lang="nl-NL" dirty="0" smtClean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123" name="Picture 4" descr="katheters"/>
          <p:cNvPicPr>
            <a:picLocks noGrp="1" noChangeAspect="1" noChangeArrowheads="1"/>
          </p:cNvPicPr>
          <p:nvPr>
            <p:ph idx="4294967295"/>
          </p:nvPr>
        </p:nvPicPr>
        <p:blipFill>
          <a:blip r:embed="rId4"/>
          <a:stretch>
            <a:fillRect/>
          </a:stretch>
        </p:blipFill>
        <p:spPr>
          <a:xfrm>
            <a:off x="9120188" y="1173163"/>
            <a:ext cx="3071812" cy="2303462"/>
          </a:xfrm>
        </p:spPr>
      </p:pic>
    </p:spTree>
  </p:cSld>
  <p:clrMapOvr>
    <a:masterClrMapping/>
  </p:clrMapOvr>
  <p:transition>
    <p:pull dir="d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 open systeem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http://</a:t>
            </a:r>
            <a:r>
              <a:rPr lang="nl-NL" dirty="0" smtClean="0">
                <a:hlinkClick r:id="rId3"/>
              </a:rPr>
              <a:t>thiememeulenhoff.bbvms.com/p/basic_720_400_ap/c/1345331.html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Video handelingen 2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5107883"/>
      </p:ext>
    </p:extLst>
  </p:cSld>
  <p:clrMapOvr>
    <a:masterClrMapping/>
  </p:clrMapOvr>
  <p:transition>
    <p:pull dir="d"/>
    <p:sndAc>
      <p:stSnd>
        <p:snd r:embed="rId2" name="camera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7408" y="765176"/>
            <a:ext cx="10729191" cy="9699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ea typeface="+mj-ea"/>
              </a:rPr>
              <a:t>Aandachtspunten: voor, tijdens en na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1988840"/>
            <a:ext cx="9937104" cy="3636963"/>
          </a:xfrm>
        </p:spPr>
        <p:txBody>
          <a:bodyPr>
            <a:noAutofit/>
          </a:bodyPr>
          <a:lstStyle/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r>
              <a:rPr lang="nl-NL" sz="2400" dirty="0"/>
              <a:t>Soort vloeistof: door arts voorgeschreven, op kamertemperatuur </a:t>
            </a:r>
          </a:p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r>
              <a:rPr lang="nl-NL" sz="2400" dirty="0"/>
              <a:t>Infectiegevaar</a:t>
            </a:r>
          </a:p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r>
              <a:rPr lang="nl-NL" sz="2400" dirty="0"/>
              <a:t>Observatie zorgvrager; blaaspijn, rugpijn; aandrang tot plassen</a:t>
            </a:r>
          </a:p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r>
              <a:rPr lang="nl-NL" sz="2400" dirty="0"/>
              <a:t>Heldere urine dan stoppen </a:t>
            </a:r>
            <a:r>
              <a:rPr lang="nl-NL" sz="2400" dirty="0" smtClean="0"/>
              <a:t>in overleg met  </a:t>
            </a:r>
            <a:r>
              <a:rPr lang="nl-NL" sz="2400" dirty="0"/>
              <a:t>arts</a:t>
            </a:r>
          </a:p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r>
              <a:rPr lang="nl-NL" sz="2400" dirty="0"/>
              <a:t>Rustig spoelen tijdens de wasbeurt; </a:t>
            </a:r>
            <a:endParaRPr lang="nl-NL" sz="2400" dirty="0" smtClean="0"/>
          </a:p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r>
              <a:rPr lang="nl-NL" sz="2400" dirty="0"/>
              <a:t>D</a:t>
            </a:r>
            <a:r>
              <a:rPr lang="nl-NL" sz="2400" dirty="0" smtClean="0"/>
              <a:t>enk </a:t>
            </a:r>
            <a:r>
              <a:rPr lang="nl-NL" sz="2400" dirty="0"/>
              <a:t>aan: inwerktijd, kleur, hoeveelheid </a:t>
            </a:r>
            <a:r>
              <a:rPr lang="nl-NL" sz="2400" dirty="0" smtClean="0"/>
              <a:t>en </a:t>
            </a:r>
            <a:r>
              <a:rPr lang="nl-NL" sz="2400" dirty="0"/>
              <a:t>samenstelling</a:t>
            </a:r>
          </a:p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r>
              <a:rPr lang="nl-NL" sz="2400" dirty="0"/>
              <a:t>Veel laten </a:t>
            </a:r>
            <a:r>
              <a:rPr lang="nl-NL" sz="2400" dirty="0" smtClean="0"/>
              <a:t>drinken</a:t>
            </a:r>
          </a:p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r>
              <a:rPr lang="nl-NL" sz="2400" dirty="0" smtClean="0"/>
              <a:t>Bij continue spoelen: tijdig legen CAD zak </a:t>
            </a:r>
            <a:endParaRPr lang="nl-NL" sz="2400" dirty="0"/>
          </a:p>
        </p:txBody>
      </p:sp>
    </p:spTree>
  </p:cSld>
  <p:clrMapOvr>
    <a:masterClrMapping/>
  </p:clrMapOvr>
  <p:transition>
    <p:pull dir="d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ea typeface="+mj-ea"/>
              </a:rPr>
              <a:t>Suprapubische katheter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117512" y="2204864"/>
            <a:ext cx="9451007" cy="3636963"/>
          </a:xfrm>
        </p:spPr>
        <p:txBody>
          <a:bodyPr/>
          <a:lstStyle/>
          <a:p>
            <a:pPr fontAlgn="auto">
              <a:lnSpc>
                <a:spcPct val="90000"/>
              </a:lnSpc>
              <a:buFont typeface="Wingdings 2" charset="2"/>
              <a:buChar char=""/>
              <a:defRPr/>
            </a:pPr>
            <a:r>
              <a:rPr lang="nl-NL" sz="2800" dirty="0"/>
              <a:t>Suprapubische Katheter </a:t>
            </a:r>
            <a:r>
              <a:rPr lang="nl-NL" dirty="0" smtClean="0"/>
              <a:t>= </a:t>
            </a:r>
          </a:p>
          <a:p>
            <a:pPr marL="0" indent="0" fontAlgn="auto">
              <a:lnSpc>
                <a:spcPct val="90000"/>
              </a:lnSpc>
              <a:buNone/>
              <a:defRPr/>
            </a:pPr>
            <a:endParaRPr lang="nl-NL" dirty="0"/>
          </a:p>
          <a:p>
            <a:pPr marL="0" indent="0" fontAlgn="auto">
              <a:lnSpc>
                <a:spcPct val="90000"/>
              </a:lnSpc>
              <a:buNone/>
              <a:defRPr/>
            </a:pPr>
            <a:r>
              <a:rPr lang="nl-NL" sz="2800" b="1" dirty="0" smtClean="0">
                <a:solidFill>
                  <a:schemeClr val="accent1"/>
                </a:solidFill>
              </a:rPr>
              <a:t>fistel in de buik boven os pubis = </a:t>
            </a:r>
          </a:p>
          <a:p>
            <a:pPr marL="0" indent="0" fontAlgn="auto">
              <a:lnSpc>
                <a:spcPct val="90000"/>
              </a:lnSpc>
              <a:buNone/>
              <a:defRPr/>
            </a:pPr>
            <a:r>
              <a:rPr lang="nl-NL" sz="2800" b="1" dirty="0">
                <a:solidFill>
                  <a:schemeClr val="accent1"/>
                </a:solidFill>
              </a:rPr>
              <a:t>	</a:t>
            </a:r>
            <a:r>
              <a:rPr lang="nl-NL" sz="2800" b="1" dirty="0" smtClean="0">
                <a:solidFill>
                  <a:schemeClr val="accent1"/>
                </a:solidFill>
              </a:rPr>
              <a:t>			opening in de buik boven schaambeen</a:t>
            </a:r>
          </a:p>
          <a:p>
            <a:pPr marL="0" indent="0" fontAlgn="auto">
              <a:lnSpc>
                <a:spcPct val="90000"/>
              </a:lnSpc>
              <a:buNone/>
              <a:defRPr/>
            </a:pPr>
            <a:r>
              <a:rPr lang="nl-NL" sz="2800" b="1" dirty="0" smtClean="0">
                <a:solidFill>
                  <a:schemeClr val="accent1"/>
                </a:solidFill>
              </a:rPr>
              <a:t> 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</p:txBody>
      </p:sp>
    </p:spTree>
  </p:cSld>
  <p:clrMapOvr>
    <a:masterClrMapping/>
  </p:clrMapOvr>
  <p:transition>
    <p:pull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ea typeface="+mj-ea"/>
              </a:rPr>
              <a:t>Beeldvorming</a:t>
            </a:r>
          </a:p>
        </p:txBody>
      </p:sp>
      <p:pic>
        <p:nvPicPr>
          <p:cNvPr id="50180" name="Picture 2" descr="\\alfa-college.intern\dfsroot$\Transport\Bda045\My Pictures\221568_03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28" y="1916832"/>
            <a:ext cx="4105275" cy="403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0056" y="2780928"/>
            <a:ext cx="3848352" cy="2223492"/>
          </a:xfrm>
          <a:prstGeom prst="rect">
            <a:avLst/>
          </a:prstGeom>
        </p:spPr>
      </p:pic>
    </p:spTree>
  </p:cSld>
  <p:clrMapOvr>
    <a:masterClrMapping/>
  </p:clrMapOvr>
  <p:transition>
    <p:pull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1"/>
                </a:solidFill>
              </a:rPr>
              <a:t>Redenen voor een </a:t>
            </a:r>
            <a:r>
              <a:rPr lang="nl-NL" dirty="0" smtClean="0">
                <a:solidFill>
                  <a:schemeClr val="tx1"/>
                </a:solidFill>
                <a:ea typeface="+mj-ea"/>
              </a:rPr>
              <a:t> supra </a:t>
            </a:r>
            <a:r>
              <a:rPr lang="nl-NL" dirty="0" err="1" smtClean="0">
                <a:solidFill>
                  <a:schemeClr val="tx1"/>
                </a:solidFill>
                <a:ea typeface="+mj-ea"/>
              </a:rPr>
              <a:t>pubisch</a:t>
            </a:r>
            <a:r>
              <a:rPr lang="nl-NL" dirty="0" smtClean="0">
                <a:solidFill>
                  <a:schemeClr val="tx1"/>
                </a:solidFill>
                <a:ea typeface="+mj-ea"/>
              </a:rPr>
              <a:t> katheter</a:t>
            </a:r>
          </a:p>
        </p:txBody>
      </p:sp>
      <p:sp>
        <p:nvSpPr>
          <p:cNvPr id="36867" name="Tijdelijke aanduiding voor inhoud 2"/>
          <p:cNvSpPr>
            <a:spLocks noGrp="1"/>
          </p:cNvSpPr>
          <p:nvPr>
            <p:ph idx="1"/>
          </p:nvPr>
        </p:nvSpPr>
        <p:spPr>
          <a:xfrm>
            <a:off x="1271464" y="1988840"/>
            <a:ext cx="10009112" cy="3636963"/>
          </a:xfrm>
        </p:spPr>
        <p:txBody>
          <a:bodyPr>
            <a:noAutofit/>
          </a:bodyPr>
          <a:lstStyle/>
          <a:p>
            <a:pPr fontAlgn="auto">
              <a:buFont typeface="Wingdings 2" charset="2"/>
              <a:buChar char=""/>
              <a:defRPr/>
            </a:pPr>
            <a:r>
              <a:rPr lang="nl-NL" sz="2400" dirty="0"/>
              <a:t>Obstructie plasbuis </a:t>
            </a:r>
            <a:r>
              <a:rPr lang="nl-NL" sz="2400" dirty="0" smtClean="0"/>
              <a:t>-&gt; retentie (tumor, vernauwing, prostaatproblemen)</a:t>
            </a:r>
          </a:p>
          <a:p>
            <a:pPr fontAlgn="auto">
              <a:buFont typeface="Wingdings 2" charset="2"/>
              <a:buChar char=""/>
              <a:defRPr/>
            </a:pPr>
            <a:r>
              <a:rPr lang="nl-NL" sz="2400" dirty="0" smtClean="0"/>
              <a:t>Schrompelblaas </a:t>
            </a:r>
          </a:p>
          <a:p>
            <a:pPr fontAlgn="auto">
              <a:buFont typeface="Wingdings 2" charset="2"/>
              <a:buChar char=""/>
              <a:defRPr/>
            </a:pPr>
            <a:r>
              <a:rPr lang="nl-NL" sz="2400" dirty="0" smtClean="0"/>
              <a:t>Dwarslaesie </a:t>
            </a:r>
          </a:p>
          <a:p>
            <a:pPr>
              <a:buFont typeface="Wingdings 2" charset="2"/>
              <a:buChar char=""/>
              <a:defRPr/>
            </a:pPr>
            <a:r>
              <a:rPr lang="nl-NL" sz="2400" dirty="0" smtClean="0"/>
              <a:t>Blijvende incontinentie </a:t>
            </a:r>
            <a:endParaRPr lang="nl-NL" sz="2400" dirty="0"/>
          </a:p>
          <a:p>
            <a:pPr fontAlgn="auto">
              <a:buFont typeface="Wingdings 2" charset="2"/>
              <a:buChar char=""/>
              <a:defRPr/>
            </a:pPr>
            <a:r>
              <a:rPr lang="nl-NL" sz="2400" dirty="0"/>
              <a:t>Vaak infectie </a:t>
            </a:r>
            <a:r>
              <a:rPr lang="nl-NL" sz="2400" dirty="0" smtClean="0"/>
              <a:t>(urineweg </a:t>
            </a:r>
            <a:r>
              <a:rPr lang="nl-NL" sz="2400" dirty="0"/>
              <a:t>en blaas</a:t>
            </a:r>
            <a:r>
              <a:rPr lang="nl-NL" sz="2400" dirty="0" smtClean="0"/>
              <a:t>)</a:t>
            </a:r>
            <a:endParaRPr lang="nl-NL" sz="2400" dirty="0"/>
          </a:p>
          <a:p>
            <a:pPr fontAlgn="auto">
              <a:buFont typeface="Wingdings 2" charset="2"/>
              <a:buChar char=""/>
              <a:defRPr/>
            </a:pPr>
            <a:r>
              <a:rPr lang="nl-NL" sz="2400" dirty="0" smtClean="0"/>
              <a:t>Na een operatie aan plasbuis </a:t>
            </a:r>
            <a:endParaRPr lang="nl-NL" sz="2400" dirty="0"/>
          </a:p>
        </p:txBody>
      </p:sp>
    </p:spTree>
  </p:cSld>
  <p:clrMapOvr>
    <a:masterClrMapping/>
  </p:clrMapOvr>
  <p:transition>
    <p:pull dir="d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448" y="548680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ea typeface="+mj-ea"/>
              </a:rPr>
              <a:t>Algemene opmerkingen supra </a:t>
            </a:r>
            <a:r>
              <a:rPr lang="nl-NL" dirty="0" err="1" smtClean="0">
                <a:ea typeface="+mj-ea"/>
              </a:rPr>
              <a:t>pubisch</a:t>
            </a:r>
            <a:r>
              <a:rPr lang="nl-NL" dirty="0" smtClean="0">
                <a:ea typeface="+mj-ea"/>
              </a:rPr>
              <a:t> katheter: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127448" y="2060848"/>
            <a:ext cx="9720758" cy="3456656"/>
          </a:xfrm>
        </p:spPr>
        <p:txBody>
          <a:bodyPr/>
          <a:lstStyle/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endParaRPr lang="nl-NL" sz="2000" dirty="0"/>
          </a:p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r>
              <a:rPr lang="nl-NL" sz="2000" dirty="0" smtClean="0"/>
              <a:t>Ingebracht </a:t>
            </a:r>
            <a:r>
              <a:rPr lang="nl-NL" sz="2000" dirty="0"/>
              <a:t>in </a:t>
            </a:r>
            <a:r>
              <a:rPr lang="nl-NL" sz="2000" dirty="0" smtClean="0"/>
              <a:t>operatiekamer </a:t>
            </a:r>
          </a:p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r>
              <a:rPr lang="nl-NL" sz="2000" dirty="0" smtClean="0"/>
              <a:t> </a:t>
            </a:r>
            <a:r>
              <a:rPr lang="nl-NL" sz="2000" b="1" dirty="0">
                <a:solidFill>
                  <a:schemeClr val="accent1"/>
                </a:solidFill>
              </a:rPr>
              <a:t>aseptische</a:t>
            </a:r>
            <a:r>
              <a:rPr lang="nl-NL" sz="2000" dirty="0"/>
              <a:t> </a:t>
            </a:r>
            <a:r>
              <a:rPr lang="nl-NL" sz="2000" dirty="0" smtClean="0"/>
              <a:t> aanbrengen </a:t>
            </a:r>
            <a:endParaRPr lang="nl-NL" sz="2000" dirty="0"/>
          </a:p>
          <a:p>
            <a:pPr fontAlgn="auto">
              <a:lnSpc>
                <a:spcPct val="80000"/>
              </a:lnSpc>
              <a:buFont typeface="Wingdings 2" charset="2"/>
              <a:buChar char=""/>
              <a:defRPr/>
            </a:pPr>
            <a:r>
              <a:rPr lang="nl-NL" sz="2000" dirty="0"/>
              <a:t>Ballonkatheters </a:t>
            </a:r>
            <a:r>
              <a:rPr lang="nl-NL" sz="2000" dirty="0" smtClean="0"/>
              <a:t>van siliconen materiaal</a:t>
            </a:r>
          </a:p>
          <a:p>
            <a:pPr marL="0" indent="0" fontAlgn="auto">
              <a:lnSpc>
                <a:spcPct val="80000"/>
              </a:lnSpc>
              <a:buNone/>
              <a:defRPr/>
            </a:pPr>
            <a:r>
              <a:rPr lang="nl-NL" dirty="0" smtClean="0"/>
              <a:t>    (Geen:</a:t>
            </a:r>
            <a:r>
              <a:rPr lang="nl-NL" sz="2000" dirty="0" smtClean="0"/>
              <a:t> </a:t>
            </a:r>
            <a:r>
              <a:rPr lang="nl-NL" sz="2000" dirty="0"/>
              <a:t>latex katheters </a:t>
            </a:r>
            <a:r>
              <a:rPr lang="nl-NL" dirty="0" smtClean="0"/>
              <a:t>-&gt;</a:t>
            </a:r>
            <a:r>
              <a:rPr lang="nl-NL" sz="2000" dirty="0" smtClean="0"/>
              <a:t> </a:t>
            </a:r>
            <a:r>
              <a:rPr lang="nl-NL" sz="2000" dirty="0"/>
              <a:t>snelle katheteraanslag </a:t>
            </a:r>
            <a:r>
              <a:rPr lang="nl-NL" sz="2000" dirty="0" smtClean="0"/>
              <a:t>en latex allergie!) </a:t>
            </a:r>
          </a:p>
          <a:p>
            <a:pPr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nl-NL" dirty="0"/>
              <a:t> T</a:t>
            </a:r>
            <a:r>
              <a:rPr lang="nl-NL" sz="2000" dirty="0" smtClean="0"/>
              <a:t>ijdens </a:t>
            </a:r>
            <a:r>
              <a:rPr lang="nl-NL" sz="2000" dirty="0"/>
              <a:t>aanprikken van de </a:t>
            </a:r>
            <a:r>
              <a:rPr lang="nl-NL" sz="2000" dirty="0" smtClean="0"/>
              <a:t>blaas-&gt;  volle blaas.  ( </a:t>
            </a:r>
            <a:r>
              <a:rPr lang="nl-NL" sz="2000" dirty="0"/>
              <a:t>patiënt </a:t>
            </a:r>
            <a:r>
              <a:rPr lang="nl-NL" dirty="0" smtClean="0"/>
              <a:t>moet</a:t>
            </a:r>
            <a:r>
              <a:rPr lang="nl-NL" sz="2000" dirty="0" smtClean="0"/>
              <a:t> </a:t>
            </a:r>
            <a:r>
              <a:rPr lang="nl-NL" sz="2000" dirty="0"/>
              <a:t>als </a:t>
            </a:r>
            <a:r>
              <a:rPr lang="nl-NL" sz="2000" dirty="0" smtClean="0"/>
              <a:t>voorbereiding </a:t>
            </a:r>
            <a:r>
              <a:rPr lang="nl-NL" sz="2000" dirty="0"/>
              <a:t>veel </a:t>
            </a:r>
            <a:r>
              <a:rPr lang="nl-NL" sz="2000" dirty="0" smtClean="0"/>
              <a:t>drinken</a:t>
            </a:r>
            <a:r>
              <a:rPr lang="nl-NL" dirty="0"/>
              <a:t>)</a:t>
            </a:r>
            <a:endParaRPr lang="nl-NL" sz="1200" dirty="0"/>
          </a:p>
        </p:txBody>
      </p:sp>
    </p:spTree>
  </p:cSld>
  <p:clrMapOvr>
    <a:masterClrMapping/>
  </p:clrMapOvr>
  <p:transition>
    <p:pull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Voordelen </a:t>
            </a:r>
            <a:r>
              <a:rPr lang="nl-NL" dirty="0" err="1" smtClean="0"/>
              <a:t>s.p.</a:t>
            </a:r>
            <a:r>
              <a:rPr lang="nl-NL" dirty="0" smtClean="0"/>
              <a:t> katheter voor  zorgvrager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nl-NL" sz="2400" dirty="0" smtClean="0"/>
              <a:t>De zorgvrager ziet de katheter beter -&gt; is </a:t>
            </a:r>
            <a:r>
              <a:rPr lang="nl-NL" sz="2400" u="sng" dirty="0" smtClean="0"/>
              <a:t>zelfredzamer.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400" dirty="0"/>
              <a:t>V</a:t>
            </a:r>
            <a:r>
              <a:rPr lang="nl-NL" sz="2400" dirty="0" smtClean="0"/>
              <a:t>ervangen van de katheter is </a:t>
            </a:r>
            <a:r>
              <a:rPr lang="nl-NL" sz="2400" u="sng" dirty="0" smtClean="0"/>
              <a:t>minder belastend</a:t>
            </a:r>
            <a:endParaRPr lang="nl-NL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nl-NL" sz="2400" dirty="0" smtClean="0"/>
              <a:t>Het </a:t>
            </a:r>
            <a:r>
              <a:rPr lang="nl-NL" sz="2400" u="sng" dirty="0" smtClean="0"/>
              <a:t>leren </a:t>
            </a:r>
            <a:r>
              <a:rPr lang="nl-NL" sz="2400" dirty="0" smtClean="0"/>
              <a:t>weer zelf te </a:t>
            </a:r>
            <a:r>
              <a:rPr lang="nl-NL" sz="2400" u="sng" dirty="0" smtClean="0"/>
              <a:t>urineren</a:t>
            </a:r>
            <a:r>
              <a:rPr lang="nl-NL" sz="2400" dirty="0" smtClean="0"/>
              <a:t> is gemakkelijker.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400" dirty="0" smtClean="0"/>
              <a:t>Kans op </a:t>
            </a:r>
            <a:r>
              <a:rPr lang="nl-NL" sz="2400" u="sng" dirty="0" smtClean="0"/>
              <a:t>blaasinfecties</a:t>
            </a:r>
            <a:r>
              <a:rPr lang="nl-NL" sz="2400" dirty="0" smtClean="0"/>
              <a:t> is gemiddeld gezien </a:t>
            </a:r>
            <a:r>
              <a:rPr lang="nl-NL" sz="2400" u="sng" dirty="0" smtClean="0"/>
              <a:t>kleiner.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400" dirty="0" smtClean="0"/>
              <a:t>Op </a:t>
            </a:r>
            <a:r>
              <a:rPr lang="nl-NL" sz="2400" u="sng" dirty="0" smtClean="0"/>
              <a:t>seksueel gebied </a:t>
            </a:r>
            <a:r>
              <a:rPr lang="nl-NL" sz="2400" dirty="0" smtClean="0"/>
              <a:t>kan de zorgvrager normaal functioneren.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033098332"/>
      </p:ext>
    </p:extLst>
  </p:cSld>
  <p:clrMapOvr>
    <a:masterClrMapping/>
  </p:clrMapOvr>
  <p:transition>
    <p:pull dir="d"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Nadelen supra </a:t>
            </a:r>
            <a:r>
              <a:rPr lang="nl-NL" dirty="0" err="1" smtClean="0"/>
              <a:t>pubisch</a:t>
            </a:r>
            <a:r>
              <a:rPr lang="nl-NL" dirty="0" smtClean="0"/>
              <a:t> katheter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Bij inbrengen kan een bloeding optreden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Na 4- 6 weken moet de katheter opnieuw worden verwisseld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7985147"/>
      </p:ext>
    </p:extLst>
  </p:cSld>
  <p:clrMapOvr>
    <a:masterClrMapping/>
  </p:clrMapOvr>
  <p:transition>
    <p:pull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Kans op blaasontsteking bij man groter dan bij vrouw omdat?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veroorzaker van blaasontsteking is veelal de coli –bacil die in de darmen zit.</a:t>
            </a:r>
          </a:p>
          <a:p>
            <a:r>
              <a:rPr lang="nl-NL" dirty="0" smtClean="0"/>
              <a:t>De afstand tussen urinebuis en anus is bij de vrouw kleiner dan bij de man </a:t>
            </a:r>
          </a:p>
          <a:p>
            <a:r>
              <a:rPr lang="nl-NL" dirty="0" smtClean="0"/>
              <a:t>-&gt; bacterie kan sneller in de blaas komen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4970227"/>
      </p:ext>
    </p:extLst>
  </p:cSld>
  <p:clrMapOvr>
    <a:masterClrMapping/>
  </p:clrMapOvr>
  <p:transition>
    <p:pull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Verzorgen </a:t>
            </a:r>
            <a:r>
              <a:rPr lang="nl-NL" dirty="0" err="1" smtClean="0"/>
              <a:t>s.p.</a:t>
            </a:r>
            <a:r>
              <a:rPr lang="nl-NL" dirty="0" smtClean="0"/>
              <a:t> katheter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Volgens voorschrift van de arts.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Hygiëne is van groot belang.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Als de katheter net is aangelegd moeten de randen van de insteekopening genezen zodat zich een fistel vormt.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mtClean="0"/>
              <a:t>Steriele </a:t>
            </a:r>
            <a:r>
              <a:rPr lang="nl-NL" smtClean="0"/>
              <a:t>gazen </a:t>
            </a:r>
            <a:r>
              <a:rPr lang="nl-NL" dirty="0" smtClean="0"/>
              <a:t>en spitgaas.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Na gemiddeld zes weken kan het verzorgt worden met water en zeep. </a:t>
            </a:r>
          </a:p>
          <a:p>
            <a:pPr>
              <a:buFont typeface="Courier New" panose="02070309020205020404" pitchFamily="49" charset="0"/>
              <a:buChar char="o"/>
            </a:pPr>
            <a:endParaRPr lang="nl-NL" dirty="0"/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Gebruik een protocol!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4804859"/>
      </p:ext>
    </p:extLst>
  </p:cSld>
  <p:clrMapOvr>
    <a:masterClrMapping/>
  </p:clrMapOvr>
  <p:transition>
    <p:pull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Beeldvorming </a:t>
            </a:r>
            <a:endParaRPr lang="nl-NL" dirty="0" smtClean="0"/>
          </a:p>
        </p:txBody>
      </p:sp>
      <p:pic>
        <p:nvPicPr>
          <p:cNvPr id="20483" name="Picture 2" descr="\\alfa-college.intern\dfsroot$\Transport\Bda045\My Pictures\221568_03j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55440" y="2060848"/>
            <a:ext cx="10513168" cy="4032448"/>
          </a:xfrm>
        </p:spPr>
      </p:pic>
    </p:spTree>
    <p:extLst>
      <p:ext uri="{BB962C8B-B14F-4D97-AF65-F5344CB8AC3E}">
        <p14:creationId xmlns:p14="http://schemas.microsoft.com/office/powerpoint/2010/main" val="3621709394"/>
      </p:ext>
    </p:extLst>
  </p:cSld>
  <p:clrMapOvr>
    <a:masterClrMapping/>
  </p:clrMapOvr>
  <p:transition>
    <p:pull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47850" y="260648"/>
            <a:ext cx="8229600" cy="223172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l-NL" dirty="0" smtClean="0">
                <a:ea typeface="+mj-ea"/>
              </a:rPr>
              <a:t>Oei… zou dit een urineweginfectie kunnen zijn?</a:t>
            </a:r>
            <a:br>
              <a:rPr lang="nl-NL" dirty="0" smtClean="0">
                <a:ea typeface="+mj-ea"/>
              </a:rPr>
            </a:br>
            <a:r>
              <a:rPr lang="nl-NL" dirty="0" smtClean="0">
                <a:ea typeface="+mj-ea"/>
              </a:rPr>
              <a:t/>
            </a:r>
            <a:br>
              <a:rPr lang="nl-NL" dirty="0" smtClean="0">
                <a:ea typeface="+mj-ea"/>
              </a:rPr>
            </a:br>
            <a:endParaRPr lang="nl-NL" sz="3100" dirty="0">
              <a:solidFill>
                <a:srgbClr val="FF0000"/>
              </a:solidFill>
            </a:endParaRP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992314" y="1916832"/>
            <a:ext cx="8218487" cy="4104456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90000"/>
              </a:lnSpc>
              <a:buFont typeface="Wingdings 2" charset="2"/>
              <a:buChar char=""/>
              <a:defRPr/>
            </a:pPr>
            <a:r>
              <a:rPr lang="nl-NL" sz="2400" dirty="0" smtClean="0"/>
              <a:t>Urine riekt</a:t>
            </a:r>
            <a:endParaRPr lang="nl-NL" sz="2400" dirty="0"/>
          </a:p>
          <a:p>
            <a:pPr eaLnBrk="1" fontAlgn="auto" hangingPunct="1">
              <a:lnSpc>
                <a:spcPct val="90000"/>
              </a:lnSpc>
              <a:buFont typeface="Wingdings 2" charset="2"/>
              <a:buChar char=""/>
              <a:defRPr/>
            </a:pPr>
            <a:r>
              <a:rPr lang="nl-NL" sz="2400" dirty="0"/>
              <a:t>Urine is troebel (zelfs lobbig soms)</a:t>
            </a:r>
          </a:p>
          <a:p>
            <a:pPr eaLnBrk="1" fontAlgn="auto" hangingPunct="1">
              <a:lnSpc>
                <a:spcPct val="90000"/>
              </a:lnSpc>
              <a:buFont typeface="Wingdings 2" charset="2"/>
              <a:buChar char=""/>
              <a:defRPr/>
            </a:pPr>
            <a:r>
              <a:rPr lang="nl-NL" sz="2400" dirty="0"/>
              <a:t>Urine is geconcentreerd</a:t>
            </a:r>
          </a:p>
          <a:p>
            <a:pPr eaLnBrk="1" fontAlgn="auto" hangingPunct="1">
              <a:lnSpc>
                <a:spcPct val="90000"/>
              </a:lnSpc>
              <a:buFont typeface="Wingdings 2" charset="2"/>
              <a:buChar char=""/>
              <a:defRPr/>
            </a:pPr>
            <a:r>
              <a:rPr lang="nl-NL" sz="2400" dirty="0"/>
              <a:t>Urine bevat sporen van bloed</a:t>
            </a:r>
          </a:p>
          <a:p>
            <a:pPr eaLnBrk="1" fontAlgn="auto" hangingPunct="1">
              <a:lnSpc>
                <a:spcPct val="90000"/>
              </a:lnSpc>
              <a:buFont typeface="Wingdings 2" charset="2"/>
              <a:buChar char=""/>
              <a:defRPr/>
            </a:pPr>
            <a:r>
              <a:rPr lang="nl-NL" sz="2400" dirty="0"/>
              <a:t>Pijn</a:t>
            </a:r>
          </a:p>
          <a:p>
            <a:pPr eaLnBrk="1" fontAlgn="auto" hangingPunct="1">
              <a:lnSpc>
                <a:spcPct val="90000"/>
              </a:lnSpc>
              <a:buFont typeface="Wingdings 2" charset="2"/>
              <a:buChar char=""/>
              <a:defRPr/>
            </a:pPr>
            <a:r>
              <a:rPr lang="nl-NL" sz="2400" dirty="0"/>
              <a:t>Koorts</a:t>
            </a:r>
          </a:p>
          <a:p>
            <a:pPr eaLnBrk="1" fontAlgn="auto" hangingPunct="1">
              <a:lnSpc>
                <a:spcPct val="90000"/>
              </a:lnSpc>
              <a:buFont typeface="Wingdings 2" charset="2"/>
              <a:buChar char=""/>
              <a:defRPr/>
            </a:pPr>
            <a:r>
              <a:rPr lang="nl-NL" sz="2400" dirty="0"/>
              <a:t>Verwardheid</a:t>
            </a:r>
          </a:p>
          <a:p>
            <a:pPr eaLnBrk="1" fontAlgn="auto" hangingPunct="1">
              <a:lnSpc>
                <a:spcPct val="90000"/>
              </a:lnSpc>
              <a:buFont typeface="Wingdings 2" charset="2"/>
              <a:buChar char=""/>
              <a:defRPr/>
            </a:pPr>
            <a:r>
              <a:rPr lang="nl-NL" sz="2400" dirty="0"/>
              <a:t>Gevoel vaak te moeten plassen</a:t>
            </a:r>
          </a:p>
          <a:p>
            <a:pPr eaLnBrk="1" fontAlgn="auto" hangingPunct="1">
              <a:lnSpc>
                <a:spcPct val="90000"/>
              </a:lnSpc>
              <a:buFontTx/>
              <a:buChar char="-"/>
              <a:defRPr/>
            </a:pPr>
            <a:endParaRPr lang="nl-NL" dirty="0" smtClean="0"/>
          </a:p>
          <a:p>
            <a:pPr eaLnBrk="1" fontAlgn="auto" hangingPunct="1">
              <a:lnSpc>
                <a:spcPct val="90000"/>
              </a:lnSpc>
              <a:buFontTx/>
              <a:buNone/>
              <a:defRPr/>
            </a:pPr>
            <a:endParaRPr lang="nl-NL" dirty="0" smtClean="0"/>
          </a:p>
          <a:p>
            <a:pPr eaLnBrk="1" fontAlgn="auto" hangingPunct="1">
              <a:lnSpc>
                <a:spcPct val="90000"/>
              </a:lnSpc>
              <a:buFontTx/>
              <a:buChar char="-"/>
              <a:defRPr/>
            </a:pPr>
            <a:endParaRPr lang="nl-NL" dirty="0" smtClean="0"/>
          </a:p>
          <a:p>
            <a:pPr eaLnBrk="1" fontAlgn="auto" hangingPunct="1">
              <a:lnSpc>
                <a:spcPct val="90000"/>
              </a:lnSpc>
              <a:buFontTx/>
              <a:buChar char="-"/>
              <a:defRPr/>
            </a:pPr>
            <a:endParaRPr lang="nl-NL" dirty="0" smtClean="0"/>
          </a:p>
          <a:p>
            <a:pPr eaLnBrk="1" fontAlgn="auto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392790250"/>
      </p:ext>
    </p:extLst>
  </p:cSld>
  <p:clrMapOvr>
    <a:masterClrMapping/>
  </p:clrMapOvr>
  <p:transition>
    <p:pull dir="d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 idx="4294967295"/>
          </p:nvPr>
        </p:nvSpPr>
        <p:spPr>
          <a:xfrm>
            <a:off x="1343472" y="5373689"/>
            <a:ext cx="3563491" cy="936625"/>
          </a:xfrm>
        </p:spPr>
        <p:txBody>
          <a:bodyPr/>
          <a:lstStyle/>
          <a:p>
            <a:pPr>
              <a:defRPr/>
            </a:pPr>
            <a:r>
              <a:rPr lang="nl-NL" sz="1600" dirty="0"/>
              <a:t>Diameter wordt uitgedrukt in </a:t>
            </a:r>
            <a:r>
              <a:rPr lang="nl-NL" sz="1600" dirty="0" err="1"/>
              <a:t>Ch</a:t>
            </a:r>
            <a:r>
              <a:rPr lang="nl-NL" sz="1600" dirty="0"/>
              <a:t>. ( </a:t>
            </a:r>
            <a:r>
              <a:rPr lang="nl-NL" sz="1600" dirty="0" err="1" smtClean="0"/>
              <a:t>charrière</a:t>
            </a:r>
            <a:r>
              <a:rPr lang="nl-NL" sz="1600" dirty="0" smtClean="0"/>
              <a:t>) 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/>
              <a:t>1 </a:t>
            </a:r>
            <a:r>
              <a:rPr lang="nl-NL" sz="1600" dirty="0" err="1"/>
              <a:t>Ch</a:t>
            </a:r>
            <a:r>
              <a:rPr lang="nl-NL" sz="1600" dirty="0"/>
              <a:t> = 1/3 mm</a:t>
            </a:r>
          </a:p>
        </p:txBody>
      </p:sp>
      <p:pic>
        <p:nvPicPr>
          <p:cNvPr id="17411" name="Picture 2" descr="\\alfa-college.intern\dfsroot$\Transport\Bda045\My Pictures\221568_03c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1775520" y="764704"/>
            <a:ext cx="3235325" cy="3457575"/>
          </a:xfrm>
        </p:spPr>
      </p:pic>
      <p:sp>
        <p:nvSpPr>
          <p:cNvPr id="29700" name="Rechthoek 5"/>
          <p:cNvSpPr>
            <a:spLocks noChangeArrowheads="1"/>
          </p:cNvSpPr>
          <p:nvPr/>
        </p:nvSpPr>
        <p:spPr bwMode="auto">
          <a:xfrm>
            <a:off x="5338762" y="188912"/>
            <a:ext cx="5365749" cy="689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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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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nl-NL" sz="2400" b="1" dirty="0">
                <a:solidFill>
                  <a:schemeClr val="accent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Verschillende soorten katheters: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b="1" dirty="0">
                <a:latin typeface="Levenim MT" panose="02010502060101010101" pitchFamily="2" charset="-79"/>
                <a:cs typeface="Levenim MT" panose="02010502060101010101" pitchFamily="2" charset="-79"/>
              </a:rPr>
              <a:t>1</a:t>
            </a: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nl-NL" sz="1600" b="1" dirty="0">
                <a:latin typeface="Levenim MT" panose="02010502060101010101" pitchFamily="2" charset="-79"/>
                <a:cs typeface="Levenim MT" panose="02010502060101010101" pitchFamily="2" charset="-79"/>
              </a:rPr>
              <a:t>enkelloopskatheter, eenmalig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b="1" dirty="0">
                <a:latin typeface="Levenim MT" panose="02010502060101010101" pitchFamily="2" charset="-79"/>
                <a:cs typeface="Levenim MT" panose="02010502060101010101" pitchFamily="2" charset="-79"/>
              </a:rPr>
              <a:t>2</a:t>
            </a: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nl-NL" sz="1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dubbelloops katheter </a:t>
            </a: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of </a:t>
            </a:r>
            <a:r>
              <a:rPr lang="nl-NL" sz="1600" b="1" dirty="0">
                <a:latin typeface="Levenim MT" panose="02010502060101010101" pitchFamily="2" charset="-79"/>
                <a:cs typeface="Levenim MT" panose="02010502060101010101" pitchFamily="2" charset="-79"/>
              </a:rPr>
              <a:t>tweewegverblijfskatheter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b="1" dirty="0">
                <a:latin typeface="Levenim MT" panose="02010502060101010101" pitchFamily="2" charset="-79"/>
                <a:cs typeface="Levenim MT" panose="02010502060101010101" pitchFamily="2" charset="-79"/>
              </a:rPr>
              <a:t>3 </a:t>
            </a: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drieloopskatheter of </a:t>
            </a:r>
            <a:r>
              <a:rPr lang="nl-NL" sz="1600" b="1" dirty="0">
                <a:latin typeface="Levenim MT" panose="02010502060101010101" pitchFamily="2" charset="-79"/>
                <a:cs typeface="Levenim MT" panose="02010502060101010101" pitchFamily="2" charset="-79"/>
              </a:rPr>
              <a:t>driewegverblijfskatheter</a:t>
            </a: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a voor inloop spoelvloeistof</a:t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b voor afloop urine</a:t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c voor opvullen ballon</a:t>
            </a:r>
            <a:r>
              <a:rPr lang="nl-NL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nl-NL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nl-N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nl-NL" sz="1600" b="1" dirty="0">
                <a:latin typeface="Levenim MT" panose="02010502060101010101" pitchFamily="2" charset="-79"/>
                <a:cs typeface="Levenim MT" panose="02010502060101010101" pitchFamily="2" charset="-79"/>
              </a:rPr>
              <a:t>4 eenmalige katheter</a:t>
            </a: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a punt</a:t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b ogen</a:t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c connector (de kleur geeft de diameter </a:t>
            </a:r>
            <a:r>
              <a:rPr lang="nl-NL" sz="1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aan)</a:t>
            </a: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d diameter/doorsnede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b="1" dirty="0">
                <a:latin typeface="Levenim MT" panose="02010502060101010101" pitchFamily="2" charset="-79"/>
                <a:cs typeface="Levenim MT" panose="02010502060101010101" pitchFamily="2" charset="-79"/>
              </a:rPr>
              <a:t>5 verblijfskatheter</a:t>
            </a: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a punt</a:t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b ogen</a:t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c ballon 5-15 ml (voor speciale toepassingen zijn er grotere ballonnen)</a:t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e katheterwand</a:t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f lumen</a:t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g kanaal voor vullen ballon</a:t>
            </a:r>
            <a:b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nl-N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h ventiel, vullen met een spuit</a:t>
            </a:r>
          </a:p>
        </p:txBody>
      </p:sp>
    </p:spTree>
    <p:extLst>
      <p:ext uri="{BB962C8B-B14F-4D97-AF65-F5344CB8AC3E}">
        <p14:creationId xmlns:p14="http://schemas.microsoft.com/office/powerpoint/2010/main" val="455852912"/>
      </p:ext>
    </p:extLst>
  </p:cSld>
  <p:clrMapOvr>
    <a:masterClrMapping/>
  </p:clrMapOvr>
  <p:transition>
    <p:pull dir="d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Blaasspoelen en suprapubische katheter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9156928"/>
      </p:ext>
    </p:extLst>
  </p:cSld>
  <p:clrMapOvr>
    <a:masterClrMapping/>
  </p:clrMapOvr>
  <p:transition>
    <p:pull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ea typeface="+mj-ea"/>
              </a:rPr>
              <a:t>Beeldvorming blaasspoelen met gesloten systeem</a:t>
            </a:r>
          </a:p>
        </p:txBody>
      </p:sp>
      <p:pic>
        <p:nvPicPr>
          <p:cNvPr id="48132" name="Picture 2" descr="\\alfa-college.intern\dfsroot$\Transport\Bda045\My Pictures\221568_03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2060848"/>
            <a:ext cx="4464050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d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ea typeface="+mj-ea"/>
              </a:rPr>
              <a:t>Waarom blaasspoelen?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2132856"/>
            <a:ext cx="10008913" cy="4302125"/>
          </a:xfrm>
        </p:spPr>
        <p:txBody>
          <a:bodyPr/>
          <a:lstStyle/>
          <a:p>
            <a:pPr fontAlgn="auto">
              <a:buFont typeface="Wingdings 2" charset="2"/>
              <a:buChar char=""/>
              <a:defRPr/>
            </a:pPr>
            <a:r>
              <a:rPr lang="nl-NL" sz="2400" dirty="0" smtClean="0"/>
              <a:t>Voorkomen </a:t>
            </a:r>
            <a:r>
              <a:rPr lang="nl-NL" sz="2400" u="sng" dirty="0" smtClean="0"/>
              <a:t>verstopping </a:t>
            </a:r>
            <a:r>
              <a:rPr lang="nl-NL" sz="2400" dirty="0" smtClean="0"/>
              <a:t>van verblijfskatheter   </a:t>
            </a:r>
          </a:p>
          <a:p>
            <a:pPr fontAlgn="auto">
              <a:buFont typeface="Wingdings 2" charset="2"/>
              <a:buChar char=""/>
              <a:defRPr/>
            </a:pPr>
            <a:r>
              <a:rPr lang="nl-NL" sz="2400" dirty="0" smtClean="0"/>
              <a:t>Verwijderen </a:t>
            </a:r>
            <a:r>
              <a:rPr lang="nl-NL" sz="2400" u="sng" dirty="0" smtClean="0"/>
              <a:t>bloed en stolsels</a:t>
            </a:r>
            <a:r>
              <a:rPr lang="nl-NL" sz="2400" dirty="0" smtClean="0"/>
              <a:t> uit blaas</a:t>
            </a:r>
            <a:endParaRPr lang="nl-NL" sz="2000" dirty="0"/>
          </a:p>
          <a:p>
            <a:pPr fontAlgn="auto">
              <a:buFont typeface="Wingdings 2" charset="2"/>
              <a:buChar char=""/>
              <a:defRPr/>
            </a:pPr>
            <a:r>
              <a:rPr lang="nl-NL" sz="2400" dirty="0" smtClean="0"/>
              <a:t>Testen of katheter </a:t>
            </a:r>
            <a:r>
              <a:rPr lang="nl-NL" sz="2400" u="sng" dirty="0" smtClean="0"/>
              <a:t>doorgankelijk </a:t>
            </a:r>
            <a:r>
              <a:rPr lang="nl-NL" sz="2400" dirty="0" smtClean="0"/>
              <a:t>is ( bij lage urineproductie)</a:t>
            </a:r>
            <a:endParaRPr lang="nl-NL" sz="2400" dirty="0"/>
          </a:p>
          <a:p>
            <a:pPr fontAlgn="auto">
              <a:buFont typeface="Wingdings 2" charset="2"/>
              <a:buChar char=""/>
              <a:defRPr/>
            </a:pPr>
            <a:r>
              <a:rPr lang="nl-NL" sz="2400" dirty="0"/>
              <a:t>Controleren van </a:t>
            </a:r>
            <a:r>
              <a:rPr lang="nl-NL" sz="2400" u="sng" dirty="0"/>
              <a:t>capaciteit</a:t>
            </a:r>
            <a:r>
              <a:rPr lang="nl-NL" sz="2400" dirty="0"/>
              <a:t> van de blaas</a:t>
            </a:r>
          </a:p>
          <a:p>
            <a:pPr fontAlgn="auto">
              <a:buFont typeface="Wingdings 2" charset="2"/>
              <a:buChar char=""/>
              <a:defRPr/>
            </a:pPr>
            <a:r>
              <a:rPr lang="nl-NL" sz="2400" u="sng" dirty="0"/>
              <a:t>Medicijnen</a:t>
            </a:r>
            <a:r>
              <a:rPr lang="nl-NL" sz="2400" dirty="0"/>
              <a:t> geven via de spoeling</a:t>
            </a:r>
          </a:p>
          <a:p>
            <a:pPr fontAlgn="auto">
              <a:buFont typeface="Wingdings 2" charset="2"/>
              <a:buChar char=""/>
              <a:defRPr/>
            </a:pPr>
            <a:endParaRPr lang="nl-NL" dirty="0" smtClean="0"/>
          </a:p>
        </p:txBody>
      </p:sp>
    </p:spTree>
  </p:cSld>
  <p:clrMapOvr>
    <a:masterClrMapping/>
  </p:clrMapOvr>
  <p:transition>
    <p:pull dir="d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625" y="692150"/>
            <a:ext cx="7524750" cy="9715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ea typeface="+mj-ea"/>
              </a:rPr>
              <a:t>Complicaties bij blaasspoeling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343472" y="2348880"/>
            <a:ext cx="9018959" cy="3635375"/>
          </a:xfrm>
        </p:spPr>
        <p:txBody>
          <a:bodyPr/>
          <a:lstStyle/>
          <a:p>
            <a:pPr fontAlgn="auto">
              <a:buFont typeface="Wingdings 2" charset="2"/>
              <a:buChar char=""/>
              <a:defRPr/>
            </a:pPr>
            <a:r>
              <a:rPr lang="nl-NL" sz="2400" u="sng" dirty="0"/>
              <a:t>Infectie</a:t>
            </a:r>
            <a:r>
              <a:rPr lang="nl-NL" sz="2400" dirty="0"/>
              <a:t> bij inbrengen van bacteriën</a:t>
            </a:r>
          </a:p>
          <a:p>
            <a:pPr fontAlgn="auto">
              <a:buFont typeface="Wingdings 2" charset="2"/>
              <a:buChar char=""/>
              <a:defRPr/>
            </a:pPr>
            <a:r>
              <a:rPr lang="nl-NL" sz="2400" u="sng" dirty="0"/>
              <a:t>Verstopping</a:t>
            </a:r>
            <a:r>
              <a:rPr lang="nl-NL" sz="2400" dirty="0"/>
              <a:t> door stolsels</a:t>
            </a:r>
          </a:p>
          <a:p>
            <a:pPr fontAlgn="auto">
              <a:buFont typeface="Wingdings 2" charset="2"/>
              <a:buChar char=""/>
              <a:defRPr/>
            </a:pPr>
            <a:r>
              <a:rPr lang="nl-NL" sz="2400" u="sng" dirty="0"/>
              <a:t>Overprikkelen </a:t>
            </a:r>
            <a:r>
              <a:rPr lang="nl-NL" sz="2400" dirty="0"/>
              <a:t>van de blaas door ( koude) spoelvloeistof ( krampen)</a:t>
            </a:r>
          </a:p>
          <a:p>
            <a:pPr fontAlgn="auto">
              <a:buFont typeface="Wingdings 2" charset="2"/>
              <a:buChar char=""/>
              <a:defRPr/>
            </a:pPr>
            <a:r>
              <a:rPr lang="nl-NL" sz="2400" u="sng" dirty="0"/>
              <a:t>Overrekken </a:t>
            </a:r>
            <a:r>
              <a:rPr lang="nl-NL" sz="2400" dirty="0"/>
              <a:t>van de blaas bij inspuiten van teveel spoelvloeistof</a:t>
            </a:r>
          </a:p>
          <a:p>
            <a:pPr fontAlgn="auto">
              <a:buFont typeface="Wingdings 2" charset="2"/>
              <a:buChar char=""/>
              <a:defRPr/>
            </a:pPr>
            <a:endParaRPr lang="nl-NL" dirty="0" smtClean="0"/>
          </a:p>
        </p:txBody>
      </p:sp>
    </p:spTree>
  </p:cSld>
  <p:clrMapOvr>
    <a:masterClrMapping/>
  </p:clrMapOvr>
  <p:transition>
    <p:pull dir="d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ea typeface="+mj-ea"/>
              </a:rPr>
              <a:t>Methoden van blaasspoelen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197292" y="1916832"/>
            <a:ext cx="9858375" cy="42846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nl-NL" sz="2400" dirty="0" smtClean="0"/>
              <a:t> </a:t>
            </a:r>
          </a:p>
          <a:p>
            <a:pPr fontAlgn="auto">
              <a:buFont typeface="Wingdings 2" charset="2"/>
              <a:buChar char=""/>
              <a:defRPr/>
            </a:pPr>
            <a:r>
              <a:rPr lang="nl-NL" sz="2400" b="1" dirty="0" smtClean="0"/>
              <a:t>Open spoelsysteem</a:t>
            </a:r>
          </a:p>
          <a:p>
            <a:pPr lvl="1">
              <a:buFont typeface="Wingdings 2" charset="2"/>
              <a:buChar char=""/>
              <a:defRPr/>
            </a:pPr>
            <a:r>
              <a:rPr lang="nl-NL" sz="2200" dirty="0" smtClean="0"/>
              <a:t>eenmalige katheter of 2 weg katheter</a:t>
            </a:r>
          </a:p>
          <a:p>
            <a:pPr lvl="1">
              <a:buFont typeface="Wingdings 2" charset="2"/>
              <a:buChar char=""/>
              <a:defRPr/>
            </a:pPr>
            <a:r>
              <a:rPr lang="nl-NL" sz="2000" dirty="0"/>
              <a:t>Kant en klare zakjes </a:t>
            </a:r>
            <a:r>
              <a:rPr lang="nl-NL" sz="2000" dirty="0" smtClean="0"/>
              <a:t>spoelvloeistof  </a:t>
            </a:r>
            <a:r>
              <a:rPr lang="nl-NL" sz="2000" dirty="0"/>
              <a:t>(</a:t>
            </a:r>
            <a:r>
              <a:rPr lang="nl-NL" sz="2000" dirty="0" err="1" smtClean="0"/>
              <a:t>urotainer</a:t>
            </a:r>
            <a:r>
              <a:rPr lang="nl-NL" sz="2000" dirty="0" smtClean="0"/>
              <a:t>)</a:t>
            </a:r>
            <a:endParaRPr lang="nl-NL" sz="2400" dirty="0" smtClean="0"/>
          </a:p>
          <a:p>
            <a:pPr lvl="1">
              <a:buFont typeface="Wingdings 2" charset="2"/>
              <a:buChar char=""/>
              <a:defRPr/>
            </a:pPr>
            <a:r>
              <a:rPr lang="nl-NL" sz="2100" dirty="0" smtClean="0"/>
              <a:t>Veelal </a:t>
            </a:r>
            <a:r>
              <a:rPr lang="nl-NL" sz="2100" dirty="0"/>
              <a:t>60 cc blaasspuit en fysiologisch zout</a:t>
            </a:r>
          </a:p>
          <a:p>
            <a:pPr lvl="1">
              <a:buFont typeface="Wingdings 2" charset="2"/>
              <a:buChar char=""/>
              <a:defRPr/>
            </a:pPr>
            <a:endParaRPr lang="nl-NL" sz="2200" dirty="0" smtClean="0"/>
          </a:p>
          <a:p>
            <a:pPr marL="0" indent="0" fontAlgn="auto">
              <a:buNone/>
              <a:defRPr/>
            </a:pPr>
            <a:endParaRPr lang="nl-NL" sz="2400" dirty="0"/>
          </a:p>
          <a:p>
            <a:pPr fontAlgn="auto">
              <a:buFont typeface="Wingdings 2" charset="2"/>
              <a:buChar char=""/>
              <a:defRPr/>
            </a:pPr>
            <a:r>
              <a:rPr lang="nl-NL" sz="2400" b="1" dirty="0"/>
              <a:t>G</a:t>
            </a:r>
            <a:r>
              <a:rPr lang="nl-NL" sz="2400" b="1" dirty="0" smtClean="0"/>
              <a:t>esloten spoelsysteem </a:t>
            </a:r>
          </a:p>
          <a:p>
            <a:pPr lvl="1">
              <a:buFont typeface="Wingdings 2" charset="2"/>
              <a:buChar char=""/>
              <a:defRPr/>
            </a:pPr>
            <a:r>
              <a:rPr lang="nl-NL" sz="2200" b="1" dirty="0"/>
              <a:t> </a:t>
            </a:r>
            <a:r>
              <a:rPr lang="nl-NL" sz="2200" dirty="0" smtClean="0"/>
              <a:t>met een 3 weg katheter en grotere zakken met spoelvloeistof </a:t>
            </a:r>
          </a:p>
          <a:p>
            <a:pPr lvl="1">
              <a:buFont typeface="Wingdings 2" charset="2"/>
              <a:buChar char=""/>
              <a:defRPr/>
            </a:pPr>
            <a:r>
              <a:rPr lang="nl-NL" sz="2200" dirty="0"/>
              <a:t>I</a:t>
            </a:r>
            <a:r>
              <a:rPr lang="nl-NL" sz="2200" dirty="0" smtClean="0"/>
              <a:t>n ziekenhuis na operaties </a:t>
            </a:r>
          </a:p>
          <a:p>
            <a:pPr marL="0" indent="0" fontAlgn="auto">
              <a:buNone/>
              <a:defRPr/>
            </a:pPr>
            <a:endParaRPr lang="nl-NL" sz="2400" b="1" dirty="0" smtClean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nl-NL" sz="2400" dirty="0" smtClean="0"/>
              <a:t>    </a:t>
            </a:r>
            <a:endParaRPr lang="nl-NL" sz="2400" dirty="0"/>
          </a:p>
          <a:p>
            <a:pPr fontAlgn="auto">
              <a:buFont typeface="Wingdings 2" charset="2"/>
              <a:buChar char=""/>
              <a:defRPr/>
            </a:pPr>
            <a:endParaRPr lang="nl-NL" sz="2400" b="1" dirty="0"/>
          </a:p>
        </p:txBody>
      </p:sp>
      <p:pic>
        <p:nvPicPr>
          <p:cNvPr id="47108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1916832"/>
            <a:ext cx="1704774" cy="200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3D689139F4134B8A2C5F1288E6FEBC" ma:contentTypeVersion="0" ma:contentTypeDescription="Een nieuw document maken." ma:contentTypeScope="" ma:versionID="550db94d6df12b8f23b7bac83b2a9e7d">
  <xsd:schema xmlns:xsd="http://www.w3.org/2001/XMLSchema" xmlns:p="http://schemas.microsoft.com/office/2006/metadata/properties" targetNamespace="http://schemas.microsoft.com/office/2006/metadata/properties" ma:root="true" ma:fieldsID="b118b0825d757084c8d1e1ffd33f20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FD7253-827B-41E7-AAF4-F3EB061CAEDD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D9ACAE20-C6F2-4278-A539-083307D38C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C5BE5C-F40F-44AB-903A-643996A4DE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13801850-0A79-4775-A60D-EA85E12727BD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3047</TotalTime>
  <Words>566</Words>
  <Application>Microsoft Office PowerPoint</Application>
  <PresentationFormat>Aangepast</PresentationFormat>
  <Paragraphs>119</Paragraphs>
  <Slides>19</Slides>
  <Notes>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Terugblik</vt:lpstr>
      <vt:lpstr>Verzorgen  van een blaaskatheter 2</vt:lpstr>
      <vt:lpstr>Beeldvorming </vt:lpstr>
      <vt:lpstr>Oei… zou dit een urineweginfectie kunnen zijn?  </vt:lpstr>
      <vt:lpstr>Diameter wordt uitgedrukt in Ch. ( charrière)  1 Ch = 1/3 mm</vt:lpstr>
      <vt:lpstr>Blaasspoelen en suprapubische katheter</vt:lpstr>
      <vt:lpstr>Beeldvorming blaasspoelen met gesloten systeem</vt:lpstr>
      <vt:lpstr>Waarom blaasspoelen?</vt:lpstr>
      <vt:lpstr>Complicaties bij blaasspoeling</vt:lpstr>
      <vt:lpstr>Methoden van blaasspoelen</vt:lpstr>
      <vt:lpstr>Filmpje open systeem </vt:lpstr>
      <vt:lpstr>Aandachtspunten: voor, tijdens en na</vt:lpstr>
      <vt:lpstr>Suprapubische katheter</vt:lpstr>
      <vt:lpstr>Beeldvorming</vt:lpstr>
      <vt:lpstr>Redenen voor een  supra pubisch katheter</vt:lpstr>
      <vt:lpstr>Algemene opmerkingen supra pubisch katheter:</vt:lpstr>
      <vt:lpstr>Voordelen s.p. katheter voor  zorgvrager</vt:lpstr>
      <vt:lpstr>Nadelen supra pubisch katheter</vt:lpstr>
      <vt:lpstr>Kans op blaasontsteking bij man groter dan bij vrouw omdat?</vt:lpstr>
      <vt:lpstr>Verzorgen s.p. katheter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Katheteriseren</dc:title>
  <dc:creator>otto</dc:creator>
  <cp:lastModifiedBy>J. Klooster</cp:lastModifiedBy>
  <cp:revision>117</cp:revision>
  <dcterms:created xsi:type="dcterms:W3CDTF">2008-04-07T13:04:30Z</dcterms:created>
  <dcterms:modified xsi:type="dcterms:W3CDTF">2017-03-27T11:58:19Z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Bronda-Bennink, Jeannette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Bronda-Bennink, Jeannette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ContentTypeId">
    <vt:lpwstr>0x010100263D689139F4134B8A2C5F1288E6FEBC</vt:lpwstr>
  </property>
</Properties>
</file>